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54" r:id="rId14"/>
    <p:sldId id="357" r:id="rId15"/>
    <p:sldId id="344" r:id="rId16"/>
    <p:sldId id="331" r:id="rId17"/>
    <p:sldId id="345" r:id="rId18"/>
    <p:sldId id="346" r:id="rId19"/>
    <p:sldId id="347" r:id="rId20"/>
    <p:sldId id="366" r:id="rId21"/>
    <p:sldId id="348" r:id="rId22"/>
    <p:sldId id="349" r:id="rId23"/>
    <p:sldId id="358" r:id="rId24"/>
    <p:sldId id="350" r:id="rId25"/>
    <p:sldId id="351" r:id="rId26"/>
    <p:sldId id="338" r:id="rId27"/>
    <p:sldId id="335" r:id="rId28"/>
  </p:sldIdLst>
  <p:sldSz cx="12188825" cy="6858000"/>
  <p:notesSz cx="6858000" cy="9144000"/>
  <p:custDataLst>
    <p:tags r:id="rId31"/>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588" autoAdjust="0"/>
  </p:normalViewPr>
  <p:slideViewPr>
    <p:cSldViewPr>
      <p:cViewPr varScale="1">
        <p:scale>
          <a:sx n="99" d="100"/>
          <a:sy n="99" d="100"/>
        </p:scale>
        <p:origin x="420"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Distance between most similar instances = Distance between associated explanations.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Instances/Explanations cluster in same ‘Fraud’/’Non-Fraud’ clusters..</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Distance between most similar instances = Distance between associated explanations.</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Instances/Explanations cluster in same ‘Fraud’/’Non-Fraud’ clusters..</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3/2/2024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3/2/2024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showing us the contribution of each feature to the final verdict for individual predictions. It’s a bit like getting a detailed recipe of how a decision was cooked up, making the often 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 focusing on one decision at a time. It creates a simpler model that approximates how the original, complex model behaves for individual predictions, giving us a peek into the black box to see what's influencing its choices.</a:t>
            </a:r>
          </a:p>
          <a:p>
            <a:endParaRPr lang="en-GB" sz="6000" b="0"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a:p>
            <a:r>
              <a:rPr lang="en-GB" sz="6000" b="0"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dirty="0"/>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0" i="0" dirty="0">
                <a:solidFill>
                  <a:srgbClr val="0D0D0D"/>
                </a:solidFill>
                <a:effectLst/>
                <a:latin typeface="Söhne"/>
              </a:rPr>
              <a:t>DiCE, standing for Diverse Counterfactual Explanations, is like a creative friend who helps you understand AI decisions by showing you alternative scenarios. It answers the question, "What could have been changed in the input data to get a different outcome?" by generating examples that are close to the original data but would lead to a different decision, making it easier to grasp how and why the model arrives at its conclusions.</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91946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9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3/2/2024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3/2/2024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3/2/2024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3/2/2024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3/2/2024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3/2/2024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3/2/2024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3/2/2024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3/2/2024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3/2/2024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An Analysis of XAI Methods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5445225"/>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Design + Methodology</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Research objectives</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2A8FE-39BA-F5F9-5BAD-8385B9CC24AF}"/>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ED867270-E4ED-4E2E-640F-991B9128C70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E7071F44-B1F7-2B14-D329-A7B873D310B8}"/>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26103799-5A0D-9F02-4727-FD155CA68574}"/>
              </a:ext>
            </a:extLst>
          </p:cNvPr>
          <p:cNvGraphicFramePr>
            <a:graphicFrameLocks noGrp="1"/>
          </p:cNvGraphicFramePr>
          <p:nvPr>
            <p:ph sz="half" idx="2"/>
            <p:extLst>
              <p:ext uri="{D42A27DB-BD31-4B8C-83A1-F6EECF244321}">
                <p14:modId xmlns:p14="http://schemas.microsoft.com/office/powerpoint/2010/main" val="1358581467"/>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FE856B0-DD21-7F8B-1834-741924427F7A}"/>
              </a:ext>
            </a:extLst>
          </p:cNvPr>
          <p:cNvGraphicFramePr>
            <a:graphicFrameLocks/>
          </p:cNvGraphicFramePr>
          <p:nvPr>
            <p:extLst>
              <p:ext uri="{D42A27DB-BD31-4B8C-83A1-F6EECF244321}">
                <p14:modId xmlns:p14="http://schemas.microsoft.com/office/powerpoint/2010/main" val="2754104621"/>
              </p:ext>
            </p:extLst>
          </p:nvPr>
        </p:nvGraphicFramePr>
        <p:xfrm>
          <a:off x="4366220" y="5085184"/>
          <a:ext cx="7394882" cy="15841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3A159E6-BA8C-A173-AD9B-2522A6A9BC82}"/>
              </a:ext>
            </a:extLst>
          </p:cNvPr>
          <p:cNvGraphicFramePr>
            <a:graphicFrameLocks/>
          </p:cNvGraphicFramePr>
          <p:nvPr>
            <p:extLst>
              <p:ext uri="{D42A27DB-BD31-4B8C-83A1-F6EECF244321}">
                <p14:modId xmlns:p14="http://schemas.microsoft.com/office/powerpoint/2010/main" val="904745931"/>
              </p:ext>
            </p:extLst>
          </p:nvPr>
        </p:nvGraphicFramePr>
        <p:xfrm>
          <a:off x="4364226" y="3200710"/>
          <a:ext cx="7394882" cy="18247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28087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Graphic spid="2"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B6798EE5-F6B5-30D5-8E54-365CA060F81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48E338A5-2D3F-C1D9-2527-F699601BC5D5}"/>
              </a:ext>
            </a:extLst>
          </p:cNvPr>
          <p:cNvGraphicFramePr>
            <a:graphicFrameLocks/>
          </p:cNvGraphicFramePr>
          <p:nvPr>
            <p:extLst>
              <p:ext uri="{D42A27DB-BD31-4B8C-83A1-F6EECF244321}">
                <p14:modId xmlns:p14="http://schemas.microsoft.com/office/powerpoint/2010/main" val="2192560127"/>
              </p:ext>
            </p:extLst>
          </p:nvPr>
        </p:nvGraphicFramePr>
        <p:xfrm>
          <a:off x="4364226" y="3284984"/>
          <a:ext cx="7394882" cy="15841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50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Graphic spid="5" grpId="0">
        <p:bldAsOne/>
      </p:bldGraphic>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use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453617" y="3281605"/>
            <a:ext cx="4545451" cy="1149409"/>
          </a:xfrm>
        </p:spPr>
        <p:txBody>
          <a:bodyPr/>
          <a:lstStyle/>
          <a:p>
            <a:pPr eaLnBrk="1" hangingPunct="1"/>
            <a:r>
              <a:rPr lang="en-US" altLang="en-US" sz="1800" dirty="0"/>
              <a:t>Notable Results 1:</a:t>
            </a:r>
          </a:p>
          <a:p>
            <a:pPr eaLnBrk="1" hangingPunct="1"/>
            <a:r>
              <a:rPr lang="en-US" altLang="en-US" sz="1800" dirty="0"/>
              <a:t>Notable Results 2:</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522413" y="5579600"/>
            <a:ext cx="5065525"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Notable Results 3:</a:t>
            </a:r>
          </a:p>
          <a:p>
            <a:pPr eaLnBrk="1" hangingPunct="1"/>
            <a:r>
              <a:rPr lang="en-US" altLang="en-US" sz="1800" dirty="0"/>
              <a:t>Notable Results 4:</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dirty="0"/>
          </a:p>
          <a:p>
            <a:pPr eaLnBrk="1" hangingPunct="1"/>
            <a:r>
              <a:rPr lang="en-US" altLang="en-US" dirty="0"/>
              <a:t>Create new custom metrics to increase range of automated criteria designed to rate a ‘good’ explanation.</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585323"/>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a:p>
            <a:pPr eaLnBrk="1" hangingPunct="1"/>
            <a:r>
              <a:rPr lang="en-US" altLang="en-US" dirty="0"/>
              <a:t>Access to new and ‘almost real’ world credit card fraud data on which to experiment and test hypotheses. </a:t>
            </a:r>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dirty="0">
                <a:latin typeface="CMBX12"/>
              </a:rPr>
              <a:t>IF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dirty="0">
                <a:latin typeface="CMBX12"/>
              </a:rPr>
              <a:t>THEN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629916"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366</TotalTime>
  <Words>2683</Words>
  <Application>Microsoft Office PowerPoint</Application>
  <PresentationFormat>Custom</PresentationFormat>
  <Paragraphs>169</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Cambria</vt:lpstr>
      <vt:lpstr>CMBX12</vt:lpstr>
      <vt:lpstr>CMR12</vt:lpstr>
      <vt:lpstr>Lato</vt:lpstr>
      <vt:lpstr>Söhne</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 Design + Methodology</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49</cp:revision>
  <dcterms:created xsi:type="dcterms:W3CDTF">2024-02-06T21:07:42Z</dcterms:created>
  <dcterms:modified xsi:type="dcterms:W3CDTF">2024-03-02T13:09:18Z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